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0" r:id="rId6"/>
    <p:sldId id="275" r:id="rId7"/>
    <p:sldId id="272" r:id="rId8"/>
    <p:sldId id="273" r:id="rId9"/>
    <p:sldId id="276" r:id="rId10"/>
    <p:sldId id="27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57D877-7F10-FE58-5AAF-DEBE8E83A0FE}" v="114" dt="2023-02-01T23:43:48.967"/>
    <p1510:client id="{2D86E52F-0396-8D8B-A099-6ED1D64C3809}" v="83" dt="2023-02-02T01:36:45.753"/>
    <p1510:client id="{72B2F115-AE8F-D0C9-229B-D018C8786D7D}" v="605" dt="2023-02-02T01:12:26.2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704" autoAdjust="0"/>
  </p:normalViewPr>
  <p:slideViewPr>
    <p:cSldViewPr snapToGrid="0">
      <p:cViewPr>
        <p:scale>
          <a:sx n="100" d="100"/>
          <a:sy n="100" d="100"/>
        </p:scale>
        <p:origin x="-77" y="-5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2/1/2023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2/1/2023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3975" y="3635969"/>
            <a:ext cx="5457964" cy="1454040"/>
          </a:xfrm>
        </p:spPr>
        <p:txBody>
          <a:bodyPr/>
          <a:lstStyle/>
          <a:p>
            <a:pPr algn="r"/>
            <a:r>
              <a:rPr lang="en-US" dirty="0">
                <a:ea typeface="+mj-lt"/>
                <a:cs typeface="+mj-lt"/>
              </a:rPr>
              <a:t>DECISION TREES AND RANDOM FOREST</a:t>
            </a:r>
            <a:br>
              <a:rPr lang="en-US" dirty="0">
                <a:ea typeface="+mj-lt"/>
                <a:cs typeface="+mj-lt"/>
              </a:rPr>
            </a:br>
            <a:r>
              <a:rPr lang="en-US" dirty="0">
                <a:ea typeface="+mj-lt"/>
                <a:cs typeface="+mj-lt"/>
              </a:rPr>
              <a:t>classifier</a:t>
            </a:r>
          </a:p>
          <a:p>
            <a:pPr algn="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16557" y="5169019"/>
            <a:ext cx="2385382" cy="39666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dirty="0">
                <a:ea typeface="+mn-lt"/>
                <a:cs typeface="+mn-lt"/>
              </a:rPr>
              <a:t>Name: Yash Wadhwa</a:t>
            </a:r>
          </a:p>
          <a:p>
            <a:pPr algn="r">
              <a:lnSpc>
                <a:spcPct val="100000"/>
              </a:lnSpc>
            </a:pPr>
            <a:r>
              <a:rPr lang="en-US" dirty="0">
                <a:ea typeface="+mn-lt"/>
                <a:cs typeface="+mn-lt"/>
              </a:rPr>
              <a:t>NUID: 002778382</a:t>
            </a:r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0014-73D5-419B-8867-972BB18D5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4539" y="1383790"/>
            <a:ext cx="8421688" cy="1325563"/>
          </a:xfrm>
        </p:spPr>
        <p:txBody>
          <a:bodyPr/>
          <a:lstStyle/>
          <a:p>
            <a:r>
              <a:rPr lang="en-US"/>
              <a:t>Technical approach: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D8731E-4977-402E-8BFD-895B4D054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2986574"/>
            <a:ext cx="8533170" cy="22313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Loaded the "Loan" dataset.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Dropped the Decision column from the dataset.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Using</a:t>
            </a:r>
            <a:r>
              <a:rPr lang="en-US" sz="1600" b="1" dirty="0">
                <a:ea typeface="+mn-lt"/>
                <a:cs typeface="+mn-lt"/>
              </a:rPr>
              <a:t> </a:t>
            </a:r>
            <a:r>
              <a:rPr lang="en-US" sz="1600" b="1" dirty="0" err="1">
                <a:ea typeface="+mn-lt"/>
                <a:cs typeface="+mn-lt"/>
              </a:rPr>
              <a:t>pd.get_dummies</a:t>
            </a:r>
            <a:r>
              <a:rPr lang="en-US" sz="1600" dirty="0">
                <a:ea typeface="+mn-lt"/>
                <a:cs typeface="+mn-lt"/>
              </a:rPr>
              <a:t> on certain columns in the data frame </a:t>
            </a:r>
            <a:r>
              <a:rPr lang="en-US" sz="1600" b="1" dirty="0">
                <a:ea typeface="+mn-lt"/>
                <a:cs typeface="+mn-lt"/>
              </a:rPr>
              <a:t>X</a:t>
            </a:r>
            <a:r>
              <a:rPr lang="en-US" sz="1600" dirty="0">
                <a:ea typeface="+mn-lt"/>
                <a:cs typeface="+mn-lt"/>
              </a:rPr>
              <a:t>, creating a new data frame </a:t>
            </a:r>
            <a:r>
              <a:rPr lang="en-US" sz="1600" dirty="0" err="1">
                <a:ea typeface="+mn-lt"/>
                <a:cs typeface="+mn-lt"/>
              </a:rPr>
              <a:t>X_encoded</a:t>
            </a:r>
            <a:r>
              <a:rPr lang="en-US" sz="1600" dirty="0">
                <a:ea typeface="+mn-lt"/>
                <a:cs typeface="+mn-lt"/>
              </a:rPr>
              <a:t> with binary values indicating the presence or absence of each category in the original data.</a:t>
            </a: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On splitting the data into two sets for training and testing, we created a variable, "</a:t>
            </a:r>
            <a:r>
              <a:rPr lang="en-US" sz="1600" dirty="0" err="1"/>
              <a:t>y_pred</a:t>
            </a:r>
            <a:r>
              <a:rPr lang="en-US" sz="1600" dirty="0"/>
              <a:t>" to predict on the testing set of X to assess the accuracy </a:t>
            </a:r>
            <a:r>
              <a:rPr lang="en-US" sz="1600" dirty="0" err="1"/>
              <a:t>w.r.t.</a:t>
            </a:r>
            <a:r>
              <a:rPr lang="en-US" sz="1600" dirty="0"/>
              <a:t> the dataset "</a:t>
            </a:r>
            <a:r>
              <a:rPr lang="en-US" sz="1600" dirty="0" err="1"/>
              <a:t>y_test</a:t>
            </a:r>
            <a:r>
              <a:rPr lang="en-US" sz="1600" dirty="0"/>
              <a:t>".</a:t>
            </a:r>
          </a:p>
          <a:p>
            <a:pPr marL="742950" lvl="1"/>
            <a:endParaRPr lang="en-US" sz="1600" dirty="0"/>
          </a:p>
          <a:p>
            <a:pPr marL="285750" indent="-285750">
              <a:buFont typeface="Arial"/>
              <a:buChar char="•"/>
            </a:pPr>
            <a:endParaRPr lang="en-US" sz="16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780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0014-73D5-419B-8867-972BB18D5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4539" y="1383790"/>
            <a:ext cx="8421688" cy="1325563"/>
          </a:xfrm>
        </p:spPr>
        <p:txBody>
          <a:bodyPr/>
          <a:lstStyle/>
          <a:p>
            <a:r>
              <a:rPr lang="en-US"/>
              <a:t>Result: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D8731E-4977-402E-8BFD-895B4D054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2986574"/>
            <a:ext cx="8533170" cy="22313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For Decision Trees:</a:t>
            </a:r>
          </a:p>
          <a:p>
            <a:pPr marL="742950" lvl="1">
              <a:buFont typeface="Arial"/>
              <a:buChar char="•"/>
            </a:pPr>
            <a:r>
              <a:rPr lang="en-US" sz="1600" dirty="0"/>
              <a:t> Using Gini Index: We achieved an accuracy of 0.66.</a:t>
            </a:r>
          </a:p>
          <a:p>
            <a:pPr marL="742950" lvl="1">
              <a:buFont typeface="Arial"/>
              <a:buChar char="•"/>
            </a:pPr>
            <a:r>
              <a:rPr lang="en-US" sz="1600" dirty="0"/>
              <a:t> Using Entropy based Information Gain: </a:t>
            </a:r>
            <a:r>
              <a:rPr lang="en-US" sz="1600" dirty="0">
                <a:ea typeface="+mn-lt"/>
                <a:cs typeface="+mn-lt"/>
              </a:rPr>
              <a:t>We achieved an accuracy of </a:t>
            </a:r>
            <a:r>
              <a:rPr lang="en-US" sz="1600" dirty="0"/>
              <a:t>0.72.</a:t>
            </a:r>
          </a:p>
          <a:p>
            <a:pPr marL="285750" indent="-285750">
              <a:buFont typeface="Arial,Sans-Serif"/>
              <a:buChar char="•"/>
            </a:pPr>
            <a:r>
              <a:rPr lang="en-US" sz="1600" dirty="0">
                <a:ea typeface="+mn-lt"/>
                <a:cs typeface="+mn-lt"/>
              </a:rPr>
              <a:t>For Random Forest: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 sz="1600" dirty="0">
                <a:ea typeface="+mn-lt"/>
                <a:cs typeface="+mn-lt"/>
              </a:rPr>
              <a:t> Using Gini Index: We achieved an accuracy of 0.80.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 sz="1600" dirty="0">
                <a:ea typeface="+mn-lt"/>
                <a:cs typeface="+mn-lt"/>
              </a:rPr>
              <a:t> Using Entropy based Information Gain: We achieved an accuracy of 0.80.</a:t>
            </a:r>
          </a:p>
          <a:p>
            <a:endParaRPr lang="en-US" sz="1600"/>
          </a:p>
          <a:p>
            <a:pPr marL="742950" lvl="1"/>
            <a:endParaRPr lang="en-US" sz="1600" dirty="0"/>
          </a:p>
          <a:p>
            <a:pPr marL="285750" indent="-285750">
              <a:buFont typeface="Arial"/>
              <a:buChar char="•"/>
            </a:pPr>
            <a:endParaRPr lang="en-US" sz="16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419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0014-73D5-419B-8867-972BB18D5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7748" y="892177"/>
            <a:ext cx="3345785" cy="1325563"/>
          </a:xfrm>
        </p:spPr>
        <p:txBody>
          <a:bodyPr/>
          <a:lstStyle/>
          <a:p>
            <a:r>
              <a:rPr lang="en-US"/>
              <a:t>Decision trees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D8731E-4977-402E-8BFD-895B4D054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73377" y="2218429"/>
            <a:ext cx="2891912" cy="3571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Using Gini Index</a:t>
            </a:r>
          </a:p>
          <a:p>
            <a:pPr marL="285750" indent="-285750">
              <a:buFont typeface="Arial"/>
              <a:buChar char="•"/>
            </a:pPr>
            <a:endParaRPr lang="en-US" sz="16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BA65EAF-3FA2-EA9D-3BBB-62E46C1B5417}"/>
              </a:ext>
            </a:extLst>
          </p:cNvPr>
          <p:cNvSpPr txBox="1">
            <a:spLocks/>
          </p:cNvSpPr>
          <p:nvPr/>
        </p:nvSpPr>
        <p:spPr>
          <a:xfrm>
            <a:off x="6810067" y="2217200"/>
            <a:ext cx="3629331" cy="41856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sz="1600" dirty="0"/>
              <a:t>Using Entropy based Information Gain</a:t>
            </a:r>
          </a:p>
          <a:p>
            <a:pPr marL="285750" indent="-285750">
              <a:buFont typeface="Arial"/>
              <a:buChar char="•"/>
            </a:pPr>
            <a:endParaRPr lang="en-US" sz="1600" dirty="0"/>
          </a:p>
        </p:txBody>
      </p:sp>
      <p:pic>
        <p:nvPicPr>
          <p:cNvPr id="7" name="Picture 9" descr="Chart&#10;&#10;Description automatically generated">
            <a:extLst>
              <a:ext uri="{FF2B5EF4-FFF2-40B4-BE49-F238E27FC236}">
                <a16:creationId xmlns:a16="http://schemas.microsoft.com/office/drawing/2014/main" id="{2EFCBD84-651B-01F2-7910-7EF32A78F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007" y="2683841"/>
            <a:ext cx="4070555" cy="3927753"/>
          </a:xfrm>
          <a:prstGeom prst="rect">
            <a:avLst/>
          </a:prstGeom>
        </p:spPr>
      </p:pic>
      <p:pic>
        <p:nvPicPr>
          <p:cNvPr id="10" name="Picture 10" descr="Chart, timeline&#10;&#10;Description automatically generated">
            <a:extLst>
              <a:ext uri="{FF2B5EF4-FFF2-40B4-BE49-F238E27FC236}">
                <a16:creationId xmlns:a16="http://schemas.microsoft.com/office/drawing/2014/main" id="{82D2E2AD-CFA1-AE87-E9DE-63CAACC04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610" y="2681866"/>
            <a:ext cx="4236474" cy="392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73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0014-73D5-419B-8867-972BB18D5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4119" y="892177"/>
            <a:ext cx="3567011" cy="1325563"/>
          </a:xfrm>
        </p:spPr>
        <p:txBody>
          <a:bodyPr/>
          <a:lstStyle/>
          <a:p>
            <a:r>
              <a:rPr lang="en-US"/>
              <a:t>Random forest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D8731E-4977-402E-8BFD-895B4D054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73377" y="2156978"/>
            <a:ext cx="3801395" cy="4185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dirty="0">
                <a:ea typeface="+mn-lt"/>
                <a:cs typeface="+mn-lt"/>
              </a:rPr>
              <a:t>Using </a:t>
            </a:r>
            <a:r>
              <a:rPr lang="en-US" sz="1600" dirty="0">
                <a:ea typeface="+mn-lt"/>
                <a:cs typeface="+mn-lt"/>
              </a:rPr>
              <a:t>Entropy</a:t>
            </a:r>
            <a:r>
              <a:rPr lang="en-US" dirty="0">
                <a:ea typeface="+mn-lt"/>
                <a:cs typeface="+mn-lt"/>
              </a:rPr>
              <a:t> based Information Gain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BA65EAF-3FA2-EA9D-3BBB-62E46C1B5417}"/>
              </a:ext>
            </a:extLst>
          </p:cNvPr>
          <p:cNvSpPr txBox="1">
            <a:spLocks/>
          </p:cNvSpPr>
          <p:nvPr/>
        </p:nvSpPr>
        <p:spPr>
          <a:xfrm>
            <a:off x="6810067" y="2217200"/>
            <a:ext cx="3629331" cy="4185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pic>
        <p:nvPicPr>
          <p:cNvPr id="3" name="Picture 5" descr="Chart&#10;&#10;Description automatically generated">
            <a:extLst>
              <a:ext uri="{FF2B5EF4-FFF2-40B4-BE49-F238E27FC236}">
                <a16:creationId xmlns:a16="http://schemas.microsoft.com/office/drawing/2014/main" id="{F216472C-C001-617B-DF2C-92D7A988F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835" y="2632968"/>
            <a:ext cx="4525296" cy="3982529"/>
          </a:xfrm>
          <a:prstGeom prst="rect">
            <a:avLst/>
          </a:prstGeom>
        </p:spPr>
      </p:pic>
      <p:pic>
        <p:nvPicPr>
          <p:cNvPr id="6" name="Picture 7" descr="Chart&#10;&#10;Description automatically generated">
            <a:extLst>
              <a:ext uri="{FF2B5EF4-FFF2-40B4-BE49-F238E27FC236}">
                <a16:creationId xmlns:a16="http://schemas.microsoft.com/office/drawing/2014/main" id="{C2D553DF-5104-E897-343E-E4CE3887A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610" y="2633846"/>
            <a:ext cx="4549877" cy="3993064"/>
          </a:xfrm>
          <a:prstGeom prst="rect">
            <a:avLst/>
          </a:prstGeom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5CFE22E-7C68-5822-5BF3-958D6CF1E4B5}"/>
              </a:ext>
            </a:extLst>
          </p:cNvPr>
          <p:cNvSpPr txBox="1">
            <a:spLocks/>
          </p:cNvSpPr>
          <p:nvPr/>
        </p:nvSpPr>
        <p:spPr>
          <a:xfrm>
            <a:off x="6810067" y="2155749"/>
            <a:ext cx="3801395" cy="4185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,Sans-Serif"/>
              <a:buChar char="•"/>
            </a:pPr>
            <a:r>
              <a:rPr lang="en-US" dirty="0">
                <a:ea typeface="+mn-lt"/>
                <a:cs typeface="+mn-lt"/>
              </a:rPr>
              <a:t>Using Gini </a:t>
            </a:r>
            <a:r>
              <a:rPr lang="en-US" sz="1600" dirty="0">
                <a:ea typeface="+mn-lt"/>
                <a:cs typeface="+mn-lt"/>
              </a:rPr>
              <a:t>Index</a:t>
            </a:r>
            <a:endParaRPr lang="en-US" sz="1600" dirty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872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8A0D1-3EF7-F108-F127-5F88816F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7724" y="2170339"/>
            <a:ext cx="6696075" cy="535442"/>
          </a:xfrm>
        </p:spPr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74B0D-50C2-7E44-C989-25078BDF8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3804161"/>
            <a:ext cx="6696074" cy="2419802"/>
          </a:xfrm>
        </p:spPr>
        <p:txBody>
          <a:bodyPr>
            <a:noAutofit/>
          </a:bodyPr>
          <a:lstStyle/>
          <a:p>
            <a:pPr marL="285750" indent="-285750">
              <a:buChar char="•"/>
            </a:pPr>
            <a:r>
              <a:rPr lang="en-US" sz="1800" dirty="0">
                <a:ea typeface="+mn-lt"/>
                <a:cs typeface="+mn-lt"/>
              </a:rPr>
              <a:t>In this assignment, we showed the effectiveness of decision tree classifiers and random forests for data analysis. </a:t>
            </a:r>
            <a:endParaRPr lang="en-US" sz="1800"/>
          </a:p>
          <a:p>
            <a:pPr marL="285750" indent="-285750">
              <a:buChar char="•"/>
            </a:pPr>
            <a:r>
              <a:rPr lang="en-US" sz="1800" dirty="0">
                <a:ea typeface="+mn-lt"/>
                <a:cs typeface="+mn-lt"/>
              </a:rPr>
              <a:t>The implementation in Python, evaluation of their performance, and visualization of the learned model showcased their potential for providing accurate and insightful predictions. </a:t>
            </a:r>
            <a:endParaRPr lang="en-US" sz="1800">
              <a:ea typeface="+mn-lt"/>
              <a:cs typeface="+mn-lt"/>
            </a:endParaRPr>
          </a:p>
          <a:p>
            <a:pPr marL="285750" indent="-285750">
              <a:buChar char="•"/>
            </a:pPr>
            <a:r>
              <a:rPr lang="en-US" sz="1800" dirty="0">
                <a:ea typeface="+mn-lt"/>
                <a:cs typeface="+mn-lt"/>
              </a:rPr>
              <a:t>Furthermore, we can conclude that by aggregating the predictions of multiple decision trees, random forests provide a more robust and reliable model and hence improved accuracy.</a:t>
            </a:r>
            <a:br>
              <a:rPr lang="en-US" sz="1800" dirty="0">
                <a:ea typeface="+mn-lt"/>
                <a:cs typeface="+mn-lt"/>
              </a:rPr>
            </a:br>
            <a:endParaRPr lang="en-US" sz="1800" dirty="0">
              <a:ea typeface="+mn-lt"/>
              <a:cs typeface="+mn-lt"/>
            </a:endParaRPr>
          </a:p>
          <a:p>
            <a:pPr marL="285750" indent="-285750">
              <a:buChar char="•"/>
            </a:pP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FACAB4-8339-0461-93BB-846A17B99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481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6040" y="4361098"/>
            <a:ext cx="5457964" cy="1454040"/>
          </a:xfrm>
        </p:spPr>
        <p:txBody>
          <a:bodyPr/>
          <a:lstStyle/>
          <a:p>
            <a:pPr algn="r"/>
            <a:r>
              <a:rPr lang="en-US" dirty="0">
                <a:ea typeface="+mj-lt"/>
                <a:cs typeface="+mj-lt"/>
              </a:rPr>
              <a:t>Thank you!</a:t>
            </a:r>
            <a:endParaRPr lang="en-US" dirty="0"/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742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DC6F004-8F9D-4F40-8394-6C4C67F709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C7F809-A434-4A8D-A127-1C50C2DB389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D5826B4-4DD2-4A9B-8D6D-E91CF9C231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441</Words>
  <Application>Microsoft Office PowerPoint</Application>
  <PresentationFormat>Widescreen</PresentationFormat>
  <Paragraphs>134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DECISION TREES AND RANDOM FOREST classifier </vt:lpstr>
      <vt:lpstr>Technical approach:</vt:lpstr>
      <vt:lpstr>Result:</vt:lpstr>
      <vt:lpstr>Decision trees</vt:lpstr>
      <vt:lpstr>Random forest</vt:lpstr>
      <vt:lpstr>Conclusion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lastModifiedBy/>
  <cp:revision>219</cp:revision>
  <dcterms:created xsi:type="dcterms:W3CDTF">2023-02-01T23:37:43Z</dcterms:created>
  <dcterms:modified xsi:type="dcterms:W3CDTF">2023-02-02T01:36:47Z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